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74" r:id="rId3"/>
    <p:sldId id="275" r:id="rId4"/>
    <p:sldId id="288" r:id="rId5"/>
    <p:sldId id="289" r:id="rId6"/>
    <p:sldId id="257" r:id="rId7"/>
    <p:sldId id="273" r:id="rId8"/>
    <p:sldId id="290" r:id="rId9"/>
    <p:sldId id="291" r:id="rId10"/>
    <p:sldId id="276" r:id="rId11"/>
    <p:sldId id="278" r:id="rId12"/>
    <p:sldId id="281" r:id="rId13"/>
    <p:sldId id="282" r:id="rId14"/>
    <p:sldId id="284" r:id="rId15"/>
    <p:sldId id="285" r:id="rId16"/>
    <p:sldId id="287" r:id="rId17"/>
    <p:sldId id="292" r:id="rId18"/>
    <p:sldId id="293" r:id="rId19"/>
    <p:sldId id="294" r:id="rId20"/>
    <p:sldId id="295" r:id="rId21"/>
    <p:sldId id="296" r:id="rId22"/>
    <p:sldId id="297" r:id="rId23"/>
    <p:sldId id="298" r:id="rId24"/>
    <p:sldId id="299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D6D"/>
    <a:srgbClr val="F9B4A9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93D81CF-94F2-401A-BA57-92F5A7B2D0C5}" styleName="Средний стиль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F70F3-D21C-4EBB-BF0C-4B330D709538}" type="datetimeFigureOut">
              <a:rPr lang="ru-RU" smtClean="0"/>
              <a:pPr/>
              <a:t>26.01.2021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62EE77-3027-4C09-9911-0F81BEF2FF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F70F3-D21C-4EBB-BF0C-4B330D709538}" type="datetimeFigureOut">
              <a:rPr lang="ru-RU" smtClean="0"/>
              <a:pPr/>
              <a:t>26.01.2021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62EE77-3027-4C09-9911-0F81BEF2FF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F70F3-D21C-4EBB-BF0C-4B330D709538}" type="datetimeFigureOut">
              <a:rPr lang="ru-RU" smtClean="0"/>
              <a:pPr/>
              <a:t>26.01.2021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62EE77-3027-4C09-9911-0F81BEF2FF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F70F3-D21C-4EBB-BF0C-4B330D709538}" type="datetimeFigureOut">
              <a:rPr lang="ru-RU" smtClean="0"/>
              <a:pPr/>
              <a:t>26.01.2021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62EE77-3027-4C09-9911-0F81BEF2FF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F70F3-D21C-4EBB-BF0C-4B330D709538}" type="datetimeFigureOut">
              <a:rPr lang="ru-RU" smtClean="0"/>
              <a:pPr/>
              <a:t>26.01.2021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62EE77-3027-4C09-9911-0F81BEF2FF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F70F3-D21C-4EBB-BF0C-4B330D709538}" type="datetimeFigureOut">
              <a:rPr lang="ru-RU" smtClean="0"/>
              <a:pPr/>
              <a:t>26.01.2021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62EE77-3027-4C09-9911-0F81BEF2FF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F70F3-D21C-4EBB-BF0C-4B330D709538}" type="datetimeFigureOut">
              <a:rPr lang="ru-RU" smtClean="0"/>
              <a:pPr/>
              <a:t>26.01.2021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62EE77-3027-4C09-9911-0F81BEF2FF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F70F3-D21C-4EBB-BF0C-4B330D709538}" type="datetimeFigureOut">
              <a:rPr lang="ru-RU" smtClean="0"/>
              <a:pPr/>
              <a:t>26.01.2021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62EE77-3027-4C09-9911-0F81BEF2FF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F70F3-D21C-4EBB-BF0C-4B330D709538}" type="datetimeFigureOut">
              <a:rPr lang="ru-RU" smtClean="0"/>
              <a:pPr/>
              <a:t>26.01.2021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62EE77-3027-4C09-9911-0F81BEF2FF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F70F3-D21C-4EBB-BF0C-4B330D709538}" type="datetimeFigureOut">
              <a:rPr lang="ru-RU" smtClean="0"/>
              <a:pPr/>
              <a:t>26.01.2021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62EE77-3027-4C09-9911-0F81BEF2FF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F70F3-D21C-4EBB-BF0C-4B330D709538}" type="datetimeFigureOut">
              <a:rPr lang="ru-RU" smtClean="0"/>
              <a:pPr/>
              <a:t>26.01.2021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62EE77-3027-4C09-9911-0F81BEF2FF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0F70F3-D21C-4EBB-BF0C-4B330D709538}" type="datetimeFigureOut">
              <a:rPr lang="ru-RU" smtClean="0"/>
              <a:pPr/>
              <a:t>26.01.2021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62EE77-3027-4C09-9911-0F81BEF2FFF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44" y="359898"/>
            <a:ext cx="9001156" cy="4426424"/>
          </a:xfrm>
        </p:spPr>
        <p:txBody>
          <a:bodyPr>
            <a:noAutofit/>
          </a:bodyPr>
          <a:lstStyle/>
          <a:p>
            <a:pPr algn="ctr"/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>Анализ результатов пробного ОГЭ по материалам РЦМКО </a:t>
            </a:r>
            <a:endParaRPr lang="ru-RU" sz="7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4929198"/>
            <a:ext cx="8553480" cy="928694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(декабрь, 2020 год)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0"/>
            <a:ext cx="8790844" cy="571480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Информатика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0" y="642914"/>
          <a:ext cx="8583740" cy="15821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74619"/>
                <a:gridCol w="1507935"/>
                <a:gridCol w="492125"/>
                <a:gridCol w="492125"/>
                <a:gridCol w="492125"/>
                <a:gridCol w="492125"/>
                <a:gridCol w="1932686"/>
              </a:tblGrid>
              <a:tr h="62566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школы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Выполнили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"5"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"4"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"3"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"2"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Средняя оценка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3188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Александровская ООШ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88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По району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2,75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188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Джалильская СОШ №2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2,67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8719406" cy="571480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География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0" y="642914"/>
          <a:ext cx="8583740" cy="15686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74619"/>
                <a:gridCol w="1507935"/>
                <a:gridCol w="492125"/>
                <a:gridCol w="492125"/>
                <a:gridCol w="492125"/>
                <a:gridCol w="492125"/>
                <a:gridCol w="1932686"/>
              </a:tblGrid>
              <a:tr h="62566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школы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Выполнили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"5"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"4"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"3"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"2"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Средняя оценка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16016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Джалильская СОШ №2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2,67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967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По району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2,60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Муртыш-Тамакская ООШ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2,50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0"/>
            <a:ext cx="8790844" cy="571480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Обществознание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0" y="642914"/>
          <a:ext cx="8583740" cy="12633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74619"/>
                <a:gridCol w="1507935"/>
                <a:gridCol w="492125"/>
                <a:gridCol w="492125"/>
                <a:gridCol w="492125"/>
                <a:gridCol w="492125"/>
                <a:gridCol w="1932686"/>
              </a:tblGrid>
              <a:tr h="62566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школы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Выполнили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"5"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"4"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"3"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"2"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Средняя оценка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3188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Джалильская СОШ №2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2,80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88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По району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2,80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8719406" cy="571480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Биология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0" y="642914"/>
          <a:ext cx="8838113" cy="22012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28992"/>
                <a:gridCol w="1507935"/>
                <a:gridCol w="492125"/>
                <a:gridCol w="492125"/>
                <a:gridCol w="492125"/>
                <a:gridCol w="492125"/>
                <a:gridCol w="1932686"/>
              </a:tblGrid>
              <a:tr h="62566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школы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Выполнили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"5"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"4"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"3"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"2"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Средняя оценка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3188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Филиал </a:t>
                      </a:r>
                      <a:r>
                        <a:rPr lang="ru-RU" sz="20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Каташ-Каранская</a:t>
                      </a:r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ООШ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88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Александровская ООШ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88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По району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188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Джалильская СОШ №2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2,75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8719406" cy="571480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Химия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0" y="642914"/>
          <a:ext cx="8583740" cy="15636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74619"/>
                <a:gridCol w="1507935"/>
                <a:gridCol w="492125"/>
                <a:gridCol w="492125"/>
                <a:gridCol w="492125"/>
                <a:gridCol w="492125"/>
                <a:gridCol w="1932686"/>
              </a:tblGrid>
              <a:tr h="62566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школы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Выполнили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"5"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"4"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"3"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"2"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Средняя оценка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3188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Филиал </a:t>
                      </a:r>
                      <a:r>
                        <a:rPr lang="ru-RU" sz="20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Каташ-Каранская</a:t>
                      </a:r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ООШ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88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По району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8719406" cy="571480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Английский язык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0" y="642914"/>
          <a:ext cx="8583740" cy="19009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74619"/>
                <a:gridCol w="1507935"/>
                <a:gridCol w="492125"/>
                <a:gridCol w="492125"/>
                <a:gridCol w="492125"/>
                <a:gridCol w="492125"/>
                <a:gridCol w="1932686"/>
              </a:tblGrid>
              <a:tr h="62566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школы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Выполнили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"5"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"4"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"3"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"2"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Средняя оценка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3188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Джалильская СОШ №1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88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Сармановская гимназия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5,00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88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По району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188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Джалильская СОШ №2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8719406" cy="571480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Литература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0" y="642914"/>
          <a:ext cx="8583740" cy="12633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74619"/>
                <a:gridCol w="1507935"/>
                <a:gridCol w="492125"/>
                <a:gridCol w="492125"/>
                <a:gridCol w="492125"/>
                <a:gridCol w="492125"/>
                <a:gridCol w="1932686"/>
              </a:tblGrid>
              <a:tr h="62566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школы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Выполнили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"5"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"4"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"3"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"2"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Средняя оценка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3188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Джалильская СОШ №1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88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По району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4212110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Ошибки, допущенные при заполнении бланков ответов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42852"/>
            <a:ext cx="8933688" cy="1274468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1. Не правильно записан ответ (ученики не знают, в каком виде должен быть записан ответ)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Содержимое 10" descr="1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879577" y="1600200"/>
            <a:ext cx="3193845" cy="4525963"/>
          </a:xfrm>
        </p:spPr>
      </p:pic>
      <p:pic>
        <p:nvPicPr>
          <p:cNvPr id="12" name="Содержимое 11" descr="2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026007" y="1600200"/>
            <a:ext cx="3282986" cy="4525963"/>
          </a:xfr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42852"/>
            <a:ext cx="8933688" cy="1274468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1. Не правильно записан ответ (ученики не знают, в каком виде должен быть записан ответ)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Содержимое 10" descr="1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879577" y="1688382"/>
            <a:ext cx="3193845" cy="4349599"/>
          </a:xfrm>
        </p:spPr>
      </p:pic>
      <p:pic>
        <p:nvPicPr>
          <p:cNvPr id="12" name="Содержимое 11" descr="2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026007" y="1615449"/>
            <a:ext cx="3282986" cy="4495464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8719406" cy="571480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Русский язык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142843" y="642914"/>
          <a:ext cx="8570063" cy="47148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71901"/>
                <a:gridCol w="1211771"/>
                <a:gridCol w="631825"/>
                <a:gridCol w="758825"/>
                <a:gridCol w="758825"/>
                <a:gridCol w="758825"/>
                <a:gridCol w="878091"/>
              </a:tblGrid>
              <a:tr h="62566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школы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Выполнили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"5"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"4"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"3"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"2"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Средняя оценка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3188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Филиал </a:t>
                      </a:r>
                      <a:r>
                        <a:rPr lang="ru-RU" sz="20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Юлтимеровская</a:t>
                      </a:r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ООШ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88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Кавзияковская ООШ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3,67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88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Филиал Карашай-Сакловская ООШ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3,67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88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Альметьевская СОШ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3,50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88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Филиал Сарайлинская ООШ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3,50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88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Сармановская гимназия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3,49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88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Петровскозаводская СОШ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3,31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88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Джалильская СОШ №1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3,29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88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Сармановская СОШ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3,29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88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По району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187</a:t>
                      </a:r>
                    </a:p>
                    <a:p>
                      <a:pPr algn="ctr" fontAlgn="ctr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(60,3%)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 </a:t>
                      </a:r>
                    </a:p>
                    <a:p>
                      <a:pPr algn="ctr" fontAlgn="ctr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(2%)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58 </a:t>
                      </a:r>
                    </a:p>
                    <a:p>
                      <a:pPr algn="ctr" fontAlgn="ctr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(31</a:t>
                      </a:r>
                      <a:r>
                        <a:rPr lang="ru-RU" sz="2000" b="1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%)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99</a:t>
                      </a:r>
                    </a:p>
                    <a:p>
                      <a:pPr algn="ctr" fontAlgn="ctr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(53%)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26</a:t>
                      </a:r>
                    </a:p>
                    <a:p>
                      <a:pPr algn="ctr" fontAlgn="ctr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(14%)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3,21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42852"/>
            <a:ext cx="8933688" cy="1274468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2. Заполнение не с первой клетки (номер класса, серия и номер паспорта)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Содержимое 10" descr="1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921141" y="1688382"/>
            <a:ext cx="3110717" cy="4349599"/>
          </a:xfrm>
        </p:spPr>
      </p:pic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933688" cy="1274468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3. Выполнение работы двумя разными почерками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Содержимое 10" descr="1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899931" y="1600200"/>
            <a:ext cx="3153137" cy="4525963"/>
          </a:xfrm>
        </p:spPr>
      </p:pic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42852"/>
            <a:ext cx="8933688" cy="1274468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3. Выполнение работы двумя разными почерками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Содержимое 10" descr="1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879577" y="1674562"/>
            <a:ext cx="3193845" cy="4377239"/>
          </a:xfrm>
        </p:spPr>
      </p:pic>
      <p:pic>
        <p:nvPicPr>
          <p:cNvPr id="12" name="Содержимое 11" descr="2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026007" y="1783071"/>
            <a:ext cx="3282986" cy="4160221"/>
          </a:xfr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42852"/>
            <a:ext cx="8933688" cy="1274468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4. Выполнение двух заданий (изложение, сочинение) по русскому языку на двух листах, т.е. оставление пустых свободных строк.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Содержимое 10" descr="1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935297" y="1674562"/>
            <a:ext cx="3082404" cy="4377239"/>
          </a:xfrm>
        </p:spPr>
      </p:pic>
      <p:pic>
        <p:nvPicPr>
          <p:cNvPr id="12" name="Содержимое 11" descr="2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200620" y="1783071"/>
            <a:ext cx="2933760" cy="4160221"/>
          </a:xfr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42852"/>
            <a:ext cx="8933688" cy="1274468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Оформление работ в таком виде нередко приводит к тому, что организатор автоматически ставит знак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Z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 пустую область, не посмотрев оборотную сторону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Содержимое 10" descr="1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935297" y="1712437"/>
            <a:ext cx="3082404" cy="4301489"/>
          </a:xfrm>
        </p:spPr>
      </p:pic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 оборотной стороне у ученика написано сочинение, но оно не будет проверено, так как организатор поставил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знак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Z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после изложения.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8719406" cy="571480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Русский язык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0" y="642914"/>
          <a:ext cx="8656563" cy="57988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43306"/>
                <a:gridCol w="1211771"/>
                <a:gridCol w="631825"/>
                <a:gridCol w="758825"/>
                <a:gridCol w="758825"/>
                <a:gridCol w="758825"/>
                <a:gridCol w="893186"/>
              </a:tblGrid>
              <a:tr h="62566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школы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Выполнили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"5"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"4"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"3"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"2"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Средняя оценка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3188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По району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187</a:t>
                      </a:r>
                    </a:p>
                    <a:p>
                      <a:pPr algn="ctr" fontAlgn="ctr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(60,3%)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 </a:t>
                      </a:r>
                    </a:p>
                    <a:p>
                      <a:pPr algn="ctr" fontAlgn="ctr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(2%)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58 </a:t>
                      </a:r>
                    </a:p>
                    <a:p>
                      <a:pPr algn="ctr" fontAlgn="ctr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(31</a:t>
                      </a:r>
                      <a:r>
                        <a:rPr lang="ru-RU" sz="2000" b="1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%)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99</a:t>
                      </a:r>
                    </a:p>
                    <a:p>
                      <a:pPr algn="ctr" fontAlgn="ctr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(53%)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26</a:t>
                      </a:r>
                    </a:p>
                    <a:p>
                      <a:pPr algn="ctr" fontAlgn="ctr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(14%)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3,21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188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Джалильская гимназия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3,16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88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Иляксазская ООШ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88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Лешев-Тамакская ООШ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88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Лякинская ООШ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88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Муртыш-Тамакская ООШ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88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Старомензелябашская ООШ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88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Филиал </a:t>
                      </a:r>
                      <a:r>
                        <a:rPr lang="ru-RU" sz="20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Каташ-Каранская</a:t>
                      </a:r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 ООШ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88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Большенуркеевская  СОШ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2,86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88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Джалильская СОШ №2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2,80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88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Саклов-Башская СОШ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2,56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2790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Старокаширская СОШ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2,50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88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Александровская ООШ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2,50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88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Кутемелинская  ООШ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2,50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42918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Динамика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685784"/>
          <a:ext cx="8481694" cy="49577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8137"/>
                <a:gridCol w="3205797"/>
                <a:gridCol w="1645920"/>
                <a:gridCol w="1645920"/>
                <a:gridCol w="1645920"/>
              </a:tblGrid>
              <a:tr h="36863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№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школы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Средняя оценка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Динамика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36863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Декабрь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РЦМКО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9143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Большенуркеевская  СОШ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3,17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2,86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-0,31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D6D"/>
                    </a:solidFill>
                  </a:tcPr>
                </a:tc>
              </a:tr>
              <a:tr h="23429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Джалильская СОШ №1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3,32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3,29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-0,03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D6D"/>
                    </a:solidFill>
                  </a:tcPr>
                </a:tc>
              </a:tr>
              <a:tr h="2771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Джалильская СОШ №2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3,70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2,80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-0,90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D6D"/>
                    </a:solidFill>
                  </a:tcPr>
                </a:tc>
              </a:tr>
              <a:tr h="32002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Джалильская гимназия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3,21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3,16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-0,05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D6D"/>
                    </a:solidFill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Петровскозаводская СОШ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3,21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3,31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Саклов-Башская СОШ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2,67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2,56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-0,11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D6D"/>
                    </a:solidFill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Сармановская гимназия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3,36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3,49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Сармановская СОШ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3,38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3,29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-0,09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D6D"/>
                    </a:solidFill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Старокаширская СОШ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2,50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-0,50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D6D"/>
                    </a:solidFill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Альметьевская СОШ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3,33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3,50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Александровская ООШ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2,67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2,50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-0,17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D6D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Иляксазская ООШ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3,50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-0,50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D6D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42918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Динамика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685784"/>
          <a:ext cx="8481694" cy="58102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8137"/>
                <a:gridCol w="3205797"/>
                <a:gridCol w="1645920"/>
                <a:gridCol w="1645920"/>
                <a:gridCol w="1645920"/>
              </a:tblGrid>
              <a:tr h="36863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№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школы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Средняя оценка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Динамика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36863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Декабрь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РЦМКО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9143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Кавзияковская ООШ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3,50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3,67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3429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Кутемелинская  ООШ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2,50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2,50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71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Лешев-Тамакская ООШ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2,75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32002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Лякинская ООШ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3,67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-0,67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D6D"/>
                    </a:solidFill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Муртыш-Тамакская ООШ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Старомензелябашская ООШ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2,50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Филиал Карашай-Сакловская ООШ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3,67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Филиал Юлтимеровская ООШ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Филиал Каташ-Каранская ООШ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3,50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-0,50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D6D"/>
                    </a:solidFill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Филиал Сарайлинская ООШ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3,50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-0,50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D6D"/>
                    </a:solidFill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По району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3,35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3,21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-0,14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D6D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0"/>
            <a:ext cx="8790844" cy="571480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Математика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0" y="642914"/>
          <a:ext cx="8458233" cy="47333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00430"/>
                <a:gridCol w="1211771"/>
                <a:gridCol w="406509"/>
                <a:gridCol w="822325"/>
                <a:gridCol w="865187"/>
                <a:gridCol w="758825"/>
                <a:gridCol w="893186"/>
              </a:tblGrid>
              <a:tr h="62566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школы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Выполнили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"5"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"4"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"3"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"2"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Средняя оценка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3188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Лякинская ООШ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88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Филиал </a:t>
                      </a:r>
                      <a:r>
                        <a:rPr lang="ru-RU" sz="20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Сарайлинская</a:t>
                      </a:r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ООШ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88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Филиал Карашай-Сакловская ООШ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2,67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88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Сармановская гимназия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2,58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88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Сармановская СОШ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2,50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88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Азалаковская  ООШ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2,50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88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Александровская ООШ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2,50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88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Лешев-Тамакская ООШ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2,50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88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Джалильская СОШ №2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2,49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88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Петровскозаводская СОШ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2,44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2790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По району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230</a:t>
                      </a:r>
                    </a:p>
                    <a:p>
                      <a:pPr algn="ctr" fontAlgn="ctr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(74,2%)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17</a:t>
                      </a:r>
                    </a:p>
                    <a:p>
                      <a:pPr algn="ctr" fontAlgn="ctr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(7,4%)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68</a:t>
                      </a:r>
                    </a:p>
                    <a:p>
                      <a:pPr algn="ctr" fontAlgn="ctr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(29,6%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145</a:t>
                      </a:r>
                    </a:p>
                    <a:p>
                      <a:pPr algn="ctr" fontAlgn="ctr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(63%)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2,44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0"/>
            <a:ext cx="8790844" cy="571480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Математика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0" y="642915"/>
          <a:ext cx="8377161" cy="61658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28992"/>
                <a:gridCol w="1211771"/>
                <a:gridCol w="396875"/>
                <a:gridCol w="822325"/>
                <a:gridCol w="865187"/>
                <a:gridCol w="758825"/>
                <a:gridCol w="893186"/>
              </a:tblGrid>
              <a:tr h="57539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школы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Выполнили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"5"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"4"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"3"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"2"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Средняя оценка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58984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По району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230</a:t>
                      </a:r>
                    </a:p>
                    <a:p>
                      <a:pPr algn="ctr" fontAlgn="ctr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(74,2%)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17</a:t>
                      </a:r>
                    </a:p>
                    <a:p>
                      <a:pPr algn="ctr" fontAlgn="ctr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(7,4%)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68</a:t>
                      </a:r>
                    </a:p>
                    <a:p>
                      <a:pPr algn="ctr" fontAlgn="ctr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(29,6%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145</a:t>
                      </a:r>
                    </a:p>
                    <a:p>
                      <a:pPr algn="ctr" fontAlgn="ctr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(63%)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2,44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9945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Джалильская гимназия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2,39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945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Джалильская СОШ №1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2,37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945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Саклов-Башская СОШ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2,33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945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Альметьевская СОШ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2,33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945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Кавзияковская ООШ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2,33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8984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Старомензелябашская ООШ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2,33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945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Иляксазская ООШ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2,25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945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Муртыш-Тамакская ООШ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2,25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945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Большенуркеевская  СОШ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2,21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945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Старокаширская СОШ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945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Кутемелинская  ООШ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8984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Филиал Юлтимеровская ООШ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8984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Филиал Каташ-Каранская ООШ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42918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Динамика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685784"/>
          <a:ext cx="8481694" cy="52721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8137"/>
                <a:gridCol w="3205797"/>
                <a:gridCol w="1645920"/>
                <a:gridCol w="1645920"/>
                <a:gridCol w="1645920"/>
              </a:tblGrid>
              <a:tr h="36863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№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школы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Средняя оценка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Динамика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36863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Декабрь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РЦМКО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9143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Большенуркеевская  СОШ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2,54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2,21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-0,33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D6D"/>
                    </a:solidFill>
                  </a:tcPr>
                </a:tc>
              </a:tr>
              <a:tr h="19143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Джалильская СОШ №1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2,58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2,37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-0,21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D6D"/>
                    </a:solidFill>
                  </a:tcPr>
                </a:tc>
              </a:tr>
              <a:tr h="23429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Джалильская СОШ №2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2,79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2,49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-0,30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D6D"/>
                    </a:solidFill>
                  </a:tcPr>
                </a:tc>
              </a:tr>
              <a:tr h="2771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Джалильская гимназия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2,72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2,39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-0,33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D6D"/>
                    </a:solidFill>
                  </a:tcPr>
                </a:tc>
              </a:tr>
              <a:tr h="32002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Петровскозаводская СОШ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2,11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2,44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Саклов-Башская СОШ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2,33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2,33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Сармановская гимназия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3,18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2,58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-0,60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D6D"/>
                    </a:solidFill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Сармановская СОШ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3,24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2,50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-0,74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D6D"/>
                    </a:solidFill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Старокаширская СОШ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2,50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-0,50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D6D"/>
                    </a:solidFill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Альметьевская СОШ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2,43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2,33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-0,10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D6D"/>
                    </a:solidFill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Азалаковская  ООШ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2,50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-0,50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D6D"/>
                    </a:solidFill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Александровская ООШ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3,33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2,50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-0,83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D6D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Иляксазская ООШ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3,25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2,25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-1,00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D6D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42918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Динамика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685784"/>
          <a:ext cx="8481694" cy="57674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8137"/>
                <a:gridCol w="3205797"/>
                <a:gridCol w="1645920"/>
                <a:gridCol w="1645920"/>
                <a:gridCol w="1645920"/>
              </a:tblGrid>
              <a:tr h="36863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№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школы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Средняя оценка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Динамика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36863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Декабрь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РЦМКО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9143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Кавзияковская ООШ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2,83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2,33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-0,50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D6D"/>
                    </a:solidFill>
                  </a:tcPr>
                </a:tc>
              </a:tr>
              <a:tr h="19143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Кутемелинская  ООШ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429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Лешев-Тамакская ООШ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2,75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2,50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-0,25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D6D"/>
                    </a:solidFill>
                  </a:tcPr>
                </a:tc>
              </a:tr>
              <a:tr h="2771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Лякинская ООШ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-1,00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D6D"/>
                    </a:solidFill>
                  </a:tcPr>
                </a:tc>
              </a:tr>
              <a:tr h="32002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Муртыш-Тамакская ООШ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2,50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2,25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-0,25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D6D"/>
                    </a:solidFill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Старомензелябашская ООШ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2,50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2,33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-0,17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D6D"/>
                    </a:solidFill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Филиал Карашай-Сакловская ООШ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3,33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2,67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-0,66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D6D"/>
                    </a:solidFill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Филиал Юлтимеровская ООШ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-1,00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D6D"/>
                    </a:solidFill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Филиал Каташ-Каранская ООШ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3,50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-1,50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D6D"/>
                    </a:solidFill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Филиал Сарайлинская ООШ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По району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2,80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2,44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-0,36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D6D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249</TotalTime>
  <Words>1245</Words>
  <Application>Microsoft Office PowerPoint</Application>
  <PresentationFormat>Экран (4:3)</PresentationFormat>
  <Paragraphs>858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Анализ результатов пробного ОГЭ по материалам РЦМКО </vt:lpstr>
      <vt:lpstr>Русский язык</vt:lpstr>
      <vt:lpstr>Русский язык</vt:lpstr>
      <vt:lpstr>Динамика</vt:lpstr>
      <vt:lpstr>Динамика</vt:lpstr>
      <vt:lpstr>Математика</vt:lpstr>
      <vt:lpstr>Математика</vt:lpstr>
      <vt:lpstr>Динамика</vt:lpstr>
      <vt:lpstr>Динамика</vt:lpstr>
      <vt:lpstr>Информатика</vt:lpstr>
      <vt:lpstr>География</vt:lpstr>
      <vt:lpstr>Обществознание</vt:lpstr>
      <vt:lpstr>Биология</vt:lpstr>
      <vt:lpstr>Химия</vt:lpstr>
      <vt:lpstr>Английский язык</vt:lpstr>
      <vt:lpstr>Литература</vt:lpstr>
      <vt:lpstr>Ошибки, допущенные при заполнении бланков ответов</vt:lpstr>
      <vt:lpstr>1. Не правильно записан ответ (ученики не знают, в каком виде должен быть записан ответ)</vt:lpstr>
      <vt:lpstr>1. Не правильно записан ответ (ученики не знают, в каком виде должен быть записан ответ)</vt:lpstr>
      <vt:lpstr>2. Заполнение не с первой клетки (номер класса, серия и номер паспорта)</vt:lpstr>
      <vt:lpstr>3. Выполнение работы двумя разными почерками</vt:lpstr>
      <vt:lpstr>3. Выполнение работы двумя разными почерками</vt:lpstr>
      <vt:lpstr>4. Выполнение двух заданий (изложение, сочинение) по русскому языку на двух листах, т.е. оставление пустых свободных строк.</vt:lpstr>
      <vt:lpstr>Оформление работ в таком виде нередко приводит к тому, что организатор автоматически ставит знак Z в пустую область, не посмотрев оборотную сторону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Анализ результатов пробного ОГЭ </dc:title>
  <dc:creator>Admin</dc:creator>
  <cp:lastModifiedBy>Раушания</cp:lastModifiedBy>
  <cp:revision>82</cp:revision>
  <dcterms:created xsi:type="dcterms:W3CDTF">2020-10-20T17:17:01Z</dcterms:created>
  <dcterms:modified xsi:type="dcterms:W3CDTF">2021-01-26T11:06:13Z</dcterms:modified>
</cp:coreProperties>
</file>